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70"/>
  </p:notesMasterIdLst>
  <p:sldIdLst>
    <p:sldId id="256" r:id="rId3"/>
    <p:sldId id="593" r:id="rId4"/>
    <p:sldId id="620" r:id="rId5"/>
    <p:sldId id="631" r:id="rId6"/>
    <p:sldId id="730" r:id="rId7"/>
    <p:sldId id="613" r:id="rId8"/>
    <p:sldId id="633" r:id="rId9"/>
    <p:sldId id="632" r:id="rId10"/>
    <p:sldId id="622" r:id="rId11"/>
    <p:sldId id="635" r:id="rId12"/>
    <p:sldId id="637" r:id="rId13"/>
    <p:sldId id="638" r:id="rId14"/>
    <p:sldId id="639" r:id="rId15"/>
    <p:sldId id="621" r:id="rId16"/>
    <p:sldId id="724" r:id="rId17"/>
    <p:sldId id="732" r:id="rId18"/>
    <p:sldId id="731" r:id="rId19"/>
    <p:sldId id="671" r:id="rId20"/>
    <p:sldId id="733" r:id="rId21"/>
    <p:sldId id="749" r:id="rId22"/>
    <p:sldId id="699" r:id="rId23"/>
    <p:sldId id="753" r:id="rId24"/>
    <p:sldId id="755" r:id="rId25"/>
    <p:sldId id="750" r:id="rId26"/>
    <p:sldId id="751" r:id="rId27"/>
    <p:sldId id="756" r:id="rId28"/>
    <p:sldId id="686" r:id="rId29"/>
    <p:sldId id="764" r:id="rId30"/>
    <p:sldId id="765" r:id="rId31"/>
    <p:sldId id="757" r:id="rId32"/>
    <p:sldId id="705" r:id="rId33"/>
    <p:sldId id="748" r:id="rId34"/>
    <p:sldId id="692" r:id="rId35"/>
    <p:sldId id="708" r:id="rId36"/>
    <p:sldId id="648" r:id="rId37"/>
    <p:sldId id="700" r:id="rId38"/>
    <p:sldId id="715" r:id="rId39"/>
    <p:sldId id="744" r:id="rId40"/>
    <p:sldId id="738" r:id="rId41"/>
    <p:sldId id="743" r:id="rId42"/>
    <p:sldId id="739" r:id="rId43"/>
    <p:sldId id="740" r:id="rId44"/>
    <p:sldId id="742" r:id="rId45"/>
    <p:sldId id="741" r:id="rId46"/>
    <p:sldId id="746" r:id="rId47"/>
    <p:sldId id="745" r:id="rId48"/>
    <p:sldId id="762" r:id="rId49"/>
    <p:sldId id="714" r:id="rId50"/>
    <p:sldId id="736" r:id="rId51"/>
    <p:sldId id="695" r:id="rId52"/>
    <p:sldId id="696" r:id="rId53"/>
    <p:sldId id="697" r:id="rId54"/>
    <p:sldId id="698" r:id="rId55"/>
    <p:sldId id="726" r:id="rId56"/>
    <p:sldId id="727" r:id="rId57"/>
    <p:sldId id="728" r:id="rId58"/>
    <p:sldId id="661" r:id="rId59"/>
    <p:sldId id="735" r:id="rId60"/>
    <p:sldId id="718" r:id="rId61"/>
    <p:sldId id="660" r:id="rId62"/>
    <p:sldId id="666" r:id="rId63"/>
    <p:sldId id="758" r:id="rId64"/>
    <p:sldId id="667" r:id="rId65"/>
    <p:sldId id="760" r:id="rId66"/>
    <p:sldId id="761" r:id="rId67"/>
    <p:sldId id="664" r:id="rId68"/>
    <p:sldId id="759" r:id="rId6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31ED02F7-0033-4B2E-AC43-8C2D46682C46}">
          <p14:sldIdLst>
            <p14:sldId id="256"/>
            <p14:sldId id="593"/>
            <p14:sldId id="620"/>
            <p14:sldId id="631"/>
            <p14:sldId id="730"/>
            <p14:sldId id="613"/>
            <p14:sldId id="633"/>
            <p14:sldId id="632"/>
            <p14:sldId id="622"/>
            <p14:sldId id="635"/>
            <p14:sldId id="637"/>
            <p14:sldId id="638"/>
            <p14:sldId id="639"/>
            <p14:sldId id="621"/>
            <p14:sldId id="724"/>
            <p14:sldId id="732"/>
            <p14:sldId id="731"/>
            <p14:sldId id="671"/>
            <p14:sldId id="733"/>
            <p14:sldId id="749"/>
            <p14:sldId id="699"/>
            <p14:sldId id="753"/>
            <p14:sldId id="755"/>
            <p14:sldId id="750"/>
            <p14:sldId id="751"/>
            <p14:sldId id="756"/>
            <p14:sldId id="686"/>
            <p14:sldId id="764"/>
            <p14:sldId id="765"/>
            <p14:sldId id="757"/>
            <p14:sldId id="705"/>
            <p14:sldId id="748"/>
            <p14:sldId id="692"/>
            <p14:sldId id="708"/>
            <p14:sldId id="648"/>
            <p14:sldId id="700"/>
            <p14:sldId id="715"/>
            <p14:sldId id="744"/>
            <p14:sldId id="738"/>
            <p14:sldId id="743"/>
            <p14:sldId id="739"/>
            <p14:sldId id="740"/>
            <p14:sldId id="742"/>
            <p14:sldId id="741"/>
            <p14:sldId id="746"/>
            <p14:sldId id="745"/>
            <p14:sldId id="762"/>
            <p14:sldId id="714"/>
            <p14:sldId id="736"/>
            <p14:sldId id="695"/>
            <p14:sldId id="696"/>
            <p14:sldId id="697"/>
            <p14:sldId id="698"/>
            <p14:sldId id="726"/>
            <p14:sldId id="727"/>
            <p14:sldId id="728"/>
            <p14:sldId id="661"/>
            <p14:sldId id="735"/>
            <p14:sldId id="718"/>
            <p14:sldId id="660"/>
            <p14:sldId id="666"/>
            <p14:sldId id="758"/>
            <p14:sldId id="667"/>
            <p14:sldId id="760"/>
            <p14:sldId id="761"/>
            <p14:sldId id="664"/>
            <p14:sldId id="759"/>
          </p14:sldIdLst>
        </p14:section>
        <p14:section name="Seção sem Título" id="{76553894-AE24-4904-9EFF-F515E715BF7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MACEDO DA SILVA" initials="LMDS" lastIdx="1" clrIdx="0">
    <p:extLst>
      <p:ext uri="{19B8F6BF-5375-455C-9EA6-DF929625EA0E}">
        <p15:presenceInfo xmlns:p15="http://schemas.microsoft.com/office/powerpoint/2012/main" userId="LUCAS MACEDO DA SILVA" providerId="None"/>
      </p:ext>
    </p:extLst>
  </p:cmAuthor>
  <p:cmAuthor id="2" name="Rafael Abe" initials="RA" lastIdx="1" clrIdx="1">
    <p:extLst>
      <p:ext uri="{19B8F6BF-5375-455C-9EA6-DF929625EA0E}">
        <p15:presenceInfo xmlns:p15="http://schemas.microsoft.com/office/powerpoint/2012/main" userId="0e7f34f1106fa2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C0E"/>
    <a:srgbClr val="ECAE19"/>
    <a:srgbClr val="006BBA"/>
    <a:srgbClr val="811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86885" autoAdjust="0"/>
  </p:normalViewPr>
  <p:slideViewPr>
    <p:cSldViewPr snapToGrid="0">
      <p:cViewPr varScale="1">
        <p:scale>
          <a:sx n="84" d="100"/>
          <a:sy n="84" d="100"/>
        </p:scale>
        <p:origin x="1176" y="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0f0244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g6f0f0244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76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5273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707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148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59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59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7671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01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569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476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93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3439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324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8277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22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34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3685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522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237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017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59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3670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0380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336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3241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18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9397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2369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7753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3114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405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3340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52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3065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89365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816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0153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8447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198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9290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227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1261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91902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7178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4453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6961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1435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15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173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858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86629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15079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286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1429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30671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3434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54419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45839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15845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22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186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941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47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portal.cfm.org.br/bb_publicacoe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advertise-noreply@support.facebook.com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crmdf.org.b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istemas.cfm.org.br/normas/visualizar/resolucoes/BR/2022/2314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stemas.pucgoias.edu.br/sigep/espelhoIniciacaoCientifica/show/22534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elegram.org/privacy/br?setln=f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650" y="487426"/>
            <a:ext cx="8473817" cy="142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Customização do Telegram para Aplicaç</a:t>
            </a:r>
            <a:r>
              <a:rPr lang="pt-BR" sz="4000" b="1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ões em Saúde</a:t>
            </a:r>
            <a:endParaRPr lang="pt-BR" sz="4000" b="1" i="0" u="none" strike="noStrike" cap="none" dirty="0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6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3697"/>
            <a:ext cx="9144000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0" y="4893468"/>
            <a:ext cx="9169400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438498" y="1894848"/>
            <a:ext cx="82416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Rafael de Matos Abe</a:t>
            </a: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20201003300269@pucgo.edu.br</a:t>
            </a:r>
            <a:endParaRPr lang="pt-B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2020.1.0033.0026-9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51200" y="4176712"/>
            <a:ext cx="8241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Goiânia, 11 de 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Dezembro 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20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D288260-B29D-457D-9C1E-606EA0750B64}"/>
              </a:ext>
            </a:extLst>
          </p:cNvPr>
          <p:cNvSpPr txBox="1"/>
          <p:nvPr/>
        </p:nvSpPr>
        <p:spPr>
          <a:xfrm>
            <a:off x="2748898" y="4582477"/>
            <a:ext cx="3646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modificado  de : Leão </a:t>
            </a:r>
            <a:r>
              <a:rPr lang="pt-BR" sz="1400" i="1" dirty="0">
                <a:latin typeface="+mj-lt"/>
              </a:rPr>
              <a:t>et al</a:t>
            </a:r>
            <a:r>
              <a:rPr lang="pt-BR" sz="1400" dirty="0">
                <a:latin typeface="+mj-lt"/>
              </a:rPr>
              <a:t>., 2018</a:t>
            </a:r>
            <a:r>
              <a:rPr lang="pt-BR" dirty="0">
                <a:latin typeface="+mj-lt"/>
              </a:rPr>
              <a:t>.</a:t>
            </a:r>
            <a:endParaRPr lang="pt-BR" sz="1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449940-0D62-49F0-8202-DD44DEFA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652462"/>
            <a:ext cx="7877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1.5 Princípios Éticos da LGPD na Saúde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11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5450" y="1007749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Considerações éticas na Telemedicina (Conselho Federal de Medicina, 2022):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Praticado apenas por profissionais; 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Conse</a:t>
            </a:r>
            <a:r>
              <a:rPr lang="pt-BR" sz="2400" dirty="0">
                <a:latin typeface="+mj-lt"/>
              </a:rPr>
              <a:t>ntimento Informado;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Recomenda-se uso de dispositivos exclusivos</a:t>
            </a:r>
            <a:r>
              <a:rPr lang="pt-BR" sz="2400" dirty="0">
                <a:latin typeface="+mj-lt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6009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12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45590" y="651279"/>
            <a:ext cx="8627413" cy="379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-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Garantia da Confidencialidade, Integridade e Disponibilidade; </a:t>
            </a:r>
          </a:p>
          <a:p>
            <a:pPr lvl="1">
              <a:lnSpc>
                <a:spcPct val="200000"/>
              </a:lnSpc>
            </a:pPr>
            <a:endParaRPr lang="pt-BR" sz="24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- Não substitui consultas médicas que inclua exames físicos e outros procedimentos necessários para diagnóstico.</a:t>
            </a:r>
            <a:endParaRPr lang="pt-BR" sz="2400" b="0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17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1.6 Hipótese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13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1020" y="1434327"/>
            <a:ext cx="8387693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Utilizar uma Plataforma de propósito geral, para suporte a telemedicina, explorando vantagens e analisando riscos.</a:t>
            </a:r>
          </a:p>
        </p:txBody>
      </p:sp>
    </p:spTree>
    <p:extLst>
      <p:ext uri="{BB962C8B-B14F-4D97-AF65-F5344CB8AC3E}">
        <p14:creationId xmlns:p14="http://schemas.microsoft.com/office/powerpoint/2010/main" val="44527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1.7 Justificativa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14</a:t>
            </a:fld>
            <a:endParaRPr dirty="0"/>
          </a:p>
        </p:txBody>
      </p:sp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451199" y="930453"/>
            <a:ext cx="8387693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Tornar a Telemedicina mais:</a:t>
            </a:r>
            <a:endParaRPr lang="pt-BR" sz="2400" dirty="0">
              <a:latin typeface="+mj-lt"/>
            </a:endParaRPr>
          </a:p>
          <a:p>
            <a:pPr algn="l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Acessível;</a:t>
            </a:r>
          </a:p>
          <a:p>
            <a:pPr algn="l">
              <a:lnSpc>
                <a:spcPct val="200000"/>
              </a:lnSpc>
            </a:pPr>
            <a:r>
              <a:rPr lang="pt-BR" sz="2400" dirty="0">
                <a:latin typeface="+mj-lt"/>
              </a:rPr>
              <a:t>	- Barata;</a:t>
            </a:r>
          </a:p>
          <a:p>
            <a:pPr algn="l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Engajada.</a:t>
            </a:r>
          </a:p>
        </p:txBody>
      </p:sp>
      <p:pic>
        <p:nvPicPr>
          <p:cNvPr id="8" name="Google Shape;369;p45">
            <a:extLst>
              <a:ext uri="{FF2B5EF4-FFF2-40B4-BE49-F238E27FC236}">
                <a16:creationId xmlns:a16="http://schemas.microsoft.com/office/drawing/2014/main" id="{57D381F3-77AA-44A0-A1D4-4DC85760D6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93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63903" y="474581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1.8 O que são Plataformas de Propósito Geral?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15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5450" y="1068791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Infraestrutura versátil e adaptável, capaz de suportar ampla variedade de aplicações e funções (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+mj-lt"/>
              </a:rPr>
              <a:t>Nardis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dirty="0">
                <a:latin typeface="+mj-lt"/>
              </a:rPr>
              <a:t>, 2022)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	-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Sistemas Operacionais</a:t>
            </a:r>
            <a:r>
              <a:rPr lang="pt-BR" sz="2400" dirty="0">
                <a:latin typeface="+mj-lt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Serviços em Nuvem</a:t>
            </a:r>
            <a:r>
              <a:rPr lang="pt-BR" sz="2400" dirty="0">
                <a:latin typeface="+mj-lt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Ferramentas de Comunicação.</a:t>
            </a:r>
          </a:p>
        </p:txBody>
      </p:sp>
    </p:spTree>
    <p:extLst>
      <p:ext uri="{BB962C8B-B14F-4D97-AF65-F5344CB8AC3E}">
        <p14:creationId xmlns:p14="http://schemas.microsoft.com/office/powerpoint/2010/main" val="42982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63903" y="377174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1.9 O que é o </a:t>
            </a:r>
            <a:r>
              <a:rPr lang="pt-BR" sz="3000" b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16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99107" y="908548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Um agente de conversa programado para simular uma interação semelhante à humana </a:t>
            </a:r>
            <a:r>
              <a:rPr lang="pt-BR" sz="2400" dirty="0">
                <a:latin typeface="+mj-lt"/>
              </a:rPr>
              <a:t>(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Lee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dirty="0">
                <a:latin typeface="+mj-lt"/>
              </a:rPr>
              <a:t>, 2021).</a:t>
            </a:r>
            <a:endParaRPr lang="pt-BR" sz="24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Integrados a diversas áreas;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Sem restrição de tempo ou distância;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Baseado em regras ou aprendizado profundo.</a:t>
            </a:r>
          </a:p>
        </p:txBody>
      </p:sp>
    </p:spTree>
    <p:extLst>
      <p:ext uri="{BB962C8B-B14F-4D97-AF65-F5344CB8AC3E}">
        <p14:creationId xmlns:p14="http://schemas.microsoft.com/office/powerpoint/2010/main" val="123474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2.1 </a:t>
            </a:r>
            <a:r>
              <a:rPr lang="pt-BR" sz="3000" b="1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na Telemedicina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17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5450" y="1007749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Uso em áreas rurais e remotas (</a:t>
            </a:r>
            <a:r>
              <a:rPr lang="pt-BR" sz="2400" dirty="0" err="1">
                <a:latin typeface="+mj-lt"/>
              </a:rPr>
              <a:t>Harshithan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dirty="0">
                <a:latin typeface="+mj-lt"/>
              </a:rPr>
              <a:t>, 2024):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Inteligência Artificial para diagnósticos;	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Autenticação biométrica e Dados criptografados; 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Promoção da Telemedicina;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Falta de dados e de infraestrutura.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473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63903" y="367105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pt-BR" sz="3000" b="1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na Telemedicina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18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99107" y="877178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Uso na Telemedicina Oftalmológica (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Lee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dirty="0">
                <a:latin typeface="+mj-lt"/>
              </a:rPr>
              <a:t>, 2021):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</a:t>
            </a:r>
            <a:r>
              <a:rPr lang="pt-BR" sz="2400" dirty="0">
                <a:latin typeface="+mj-lt"/>
              </a:rPr>
              <a:t>Serviço 24/7 de respostas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; 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Processamento de linguagem natural (NPL);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Redução da carga de trabalho médica;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Falta de dados médicos.</a:t>
            </a:r>
          </a:p>
          <a:p>
            <a:pPr lvl="1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9379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11543" y="37551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2.3 </a:t>
            </a:r>
            <a:r>
              <a:rPr lang="pt-BR" sz="3000" b="1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na Telemedicina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19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927496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Uso como suporte psicológico (</a:t>
            </a:r>
            <a:r>
              <a:rPr lang="pt-BR" sz="2400" dirty="0" err="1">
                <a:latin typeface="+mj-lt"/>
              </a:rPr>
              <a:t>Gunawan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dirty="0">
                <a:latin typeface="+mj-lt"/>
              </a:rPr>
              <a:t>, 2021):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Uso do Telegram;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Diminuir estresse emocional;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</a:t>
            </a:r>
            <a:r>
              <a:rPr lang="pt-BR" sz="2400" dirty="0">
                <a:latin typeface="+mj-lt"/>
              </a:rPr>
              <a:t>Processamento de linguagem natural (NPL);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Capaz de realizar conversas naturais;	</a:t>
            </a:r>
          </a:p>
        </p:txBody>
      </p:sp>
    </p:spTree>
    <p:extLst>
      <p:ext uri="{BB962C8B-B14F-4D97-AF65-F5344CB8AC3E}">
        <p14:creationId xmlns:p14="http://schemas.microsoft.com/office/powerpoint/2010/main" val="328723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583045" y="664589"/>
            <a:ext cx="8241600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514350" lvl="0" indent="-514350" algn="just">
              <a:buAutoNum type="arabicPeriod"/>
            </a:pPr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</a:p>
          <a:p>
            <a:pPr marL="514350" lvl="0" indent="-514350" algn="just">
              <a:buAutoNum type="arabicPeriod"/>
            </a:pPr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Trabalhos Relacionados </a:t>
            </a:r>
          </a:p>
          <a:p>
            <a:pPr marL="514350" indent="-514350" algn="just">
              <a:buFont typeface="Arial"/>
              <a:buAutoNum type="arabicPeriod"/>
            </a:pPr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Materiais e Métodos</a:t>
            </a:r>
          </a:p>
          <a:p>
            <a:pPr marL="514350" indent="-514350" algn="just">
              <a:buFont typeface="Arial"/>
              <a:buAutoNum type="arabicPeriod"/>
            </a:pPr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Resultados e Discussões</a:t>
            </a:r>
          </a:p>
          <a:p>
            <a:pPr marL="514350" indent="-514350" algn="just">
              <a:buFont typeface="Arial"/>
              <a:buAutoNum type="arabicPeriod"/>
            </a:pPr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Conclusões</a:t>
            </a:r>
          </a:p>
          <a:p>
            <a:pPr marL="514350" indent="-514350" algn="just">
              <a:buFont typeface="Arial"/>
              <a:buAutoNum type="arabicPeriod"/>
            </a:pPr>
            <a:r>
              <a:rPr lang="pt-BR" sz="30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Referências Bibliográficas</a:t>
            </a:r>
            <a:endParaRPr sz="18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267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11543" y="37551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.1 Desenvolvimento do Projeto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927496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Requisitos: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Uso do Telegram;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Criação de um </a:t>
            </a:r>
            <a:r>
              <a:rPr lang="pt-BR" sz="2400" dirty="0" err="1">
                <a:latin typeface="+mj-lt"/>
              </a:rPr>
              <a:t>chatbot</a:t>
            </a:r>
            <a:r>
              <a:rPr lang="pt-BR" sz="2400" dirty="0">
                <a:latin typeface="+mj-lt"/>
              </a:rPr>
              <a:t>;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+mj-lt"/>
              </a:rPr>
              <a:t>Telemonitoramento</a:t>
            </a:r>
            <a:r>
              <a:rPr lang="pt-BR" sz="2400" dirty="0">
                <a:latin typeface="+mj-lt"/>
              </a:rPr>
              <a:t>;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Interface gráfica para o médico.	</a:t>
            </a:r>
          </a:p>
        </p:txBody>
      </p:sp>
    </p:spTree>
    <p:extLst>
      <p:ext uri="{BB962C8B-B14F-4D97-AF65-F5344CB8AC3E}">
        <p14:creationId xmlns:p14="http://schemas.microsoft.com/office/powerpoint/2010/main" val="30479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03801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21</a:t>
            </a:fld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CFAC68-93C4-4329-A81D-38D06D0D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9" y="451571"/>
            <a:ext cx="7920990" cy="4589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2C85F8-AF43-4ECA-BE72-2BD63E14E777}"/>
              </a:ext>
            </a:extLst>
          </p:cNvPr>
          <p:cNvSpPr txBox="1"/>
          <p:nvPr/>
        </p:nvSpPr>
        <p:spPr>
          <a:xfrm>
            <a:off x="3348990" y="4904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894E65-55A1-4A6C-B050-CE6167D0D689}"/>
              </a:ext>
            </a:extLst>
          </p:cNvPr>
          <p:cNvSpPr txBox="1"/>
          <p:nvPr/>
        </p:nvSpPr>
        <p:spPr>
          <a:xfrm>
            <a:off x="0" y="-51552"/>
            <a:ext cx="69837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3.2 Protótipo do Fluxo do Sistema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17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03801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22</a:t>
            </a:fld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2C85F8-AF43-4ECA-BE72-2BD63E14E777}"/>
              </a:ext>
            </a:extLst>
          </p:cNvPr>
          <p:cNvSpPr txBox="1"/>
          <p:nvPr/>
        </p:nvSpPr>
        <p:spPr>
          <a:xfrm>
            <a:off x="3348990" y="4904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894E65-55A1-4A6C-B050-CE6167D0D689}"/>
              </a:ext>
            </a:extLst>
          </p:cNvPr>
          <p:cNvSpPr txBox="1"/>
          <p:nvPr/>
        </p:nvSpPr>
        <p:spPr>
          <a:xfrm>
            <a:off x="0" y="-51552"/>
            <a:ext cx="69837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3.3 Protótipo para a Interface Gráfica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782353-C636-47E4-954D-F8B895FEA4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710703"/>
            <a:ext cx="9144000" cy="402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1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03801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23</a:t>
            </a:fld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2C85F8-AF43-4ECA-BE72-2BD63E14E777}"/>
              </a:ext>
            </a:extLst>
          </p:cNvPr>
          <p:cNvSpPr txBox="1"/>
          <p:nvPr/>
        </p:nvSpPr>
        <p:spPr>
          <a:xfrm>
            <a:off x="3348990" y="4904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894E65-55A1-4A6C-B050-CE6167D0D689}"/>
              </a:ext>
            </a:extLst>
          </p:cNvPr>
          <p:cNvSpPr txBox="1"/>
          <p:nvPr/>
        </p:nvSpPr>
        <p:spPr>
          <a:xfrm>
            <a:off x="0" y="-51552"/>
            <a:ext cx="69837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3.3 Protótipo para a Interface Gráfica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BC4CFBF-1B52-4CCD-A6EB-662539EE59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97280"/>
            <a:ext cx="9144001" cy="302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0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11543" y="37551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.2 Principais Funcionalidades do Projeto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24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927496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Funcionalidades do </a:t>
            </a:r>
            <a:r>
              <a:rPr lang="pt-BR" sz="2400" dirty="0" err="1">
                <a:latin typeface="+mj-lt"/>
              </a:rPr>
              <a:t>chatbot</a:t>
            </a:r>
            <a:r>
              <a:rPr lang="pt-BR" sz="2400" dirty="0">
                <a:latin typeface="+mj-lt"/>
              </a:rPr>
              <a:t>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Monitorar e orientar o paciente;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Receber mídias;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Transcrever áudios e legendar vídeos</a:t>
            </a:r>
            <a:r>
              <a:rPr lang="pt-BR" sz="2400" dirty="0">
                <a:latin typeface="+mj-lt"/>
              </a:rPr>
              <a:t>;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Apagar dados.	</a:t>
            </a:r>
          </a:p>
        </p:txBody>
      </p:sp>
    </p:spTree>
    <p:extLst>
      <p:ext uri="{BB962C8B-B14F-4D97-AF65-F5344CB8AC3E}">
        <p14:creationId xmlns:p14="http://schemas.microsoft.com/office/powerpoint/2010/main" val="317531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11543" y="37551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.2 Principais Funcionalidades do Projeto</a:t>
            </a:r>
          </a:p>
          <a:p>
            <a:pPr lvl="0" algn="just"/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25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1040309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Funcionalidades da interface gráfica: 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Gerar gráficos;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Gerar arquivos;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</a:t>
            </a:r>
            <a:r>
              <a:rPr lang="pt-BR" sz="2400" dirty="0">
                <a:latin typeface="+mj-lt"/>
              </a:rPr>
              <a:t>Visualizar perfil do paciente;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8500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166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38496" y="19168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.3 Caso de Uso </a:t>
            </a:r>
          </a:p>
          <a:p>
            <a:pPr lvl="0" algn="just"/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26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5450" y="702861"/>
            <a:ext cx="8387693" cy="33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Chatbot</a:t>
            </a:r>
            <a:r>
              <a:rPr lang="pt-BR" sz="2400" dirty="0">
                <a:latin typeface="+mj-lt"/>
              </a:rPr>
              <a:t> para o monitoramento de risco gestacional (Lima, 2024):</a:t>
            </a:r>
          </a:p>
          <a:p>
            <a:pPr lvl="1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</a:t>
            </a:r>
            <a:r>
              <a:rPr lang="pt-BR" sz="2400" dirty="0">
                <a:latin typeface="+mj-lt"/>
              </a:rPr>
              <a:t>Hipertensão Arterial Crônica (HAS Crônica);</a:t>
            </a:r>
          </a:p>
          <a:p>
            <a:pPr algn="l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Hipertensão Gestacional (HG)</a:t>
            </a:r>
            <a:r>
              <a:rPr lang="pt-BR" sz="2400" dirty="0">
                <a:latin typeface="+mj-lt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Pré-eclâmpsia;</a:t>
            </a:r>
          </a:p>
          <a:p>
            <a:pPr algn="l">
              <a:lnSpc>
                <a:spcPct val="150000"/>
              </a:lnSpc>
            </a:pPr>
            <a:r>
              <a:rPr lang="pt-BR" sz="2400" dirty="0">
                <a:latin typeface="+mj-lt"/>
              </a:rPr>
              <a:t>	- Pré-eclâmpsia Grave;</a:t>
            </a:r>
          </a:p>
          <a:p>
            <a:pPr algn="l">
              <a:lnSpc>
                <a:spcPct val="150000"/>
              </a:lnSpc>
            </a:pPr>
            <a:r>
              <a:rPr lang="pt-BR" sz="2400" dirty="0">
                <a:latin typeface="+mj-lt"/>
              </a:rPr>
              <a:t>	- </a:t>
            </a:r>
            <a:r>
              <a:rPr lang="pt-BR" sz="2400" dirty="0" err="1">
                <a:latin typeface="+mj-lt"/>
              </a:rPr>
              <a:t>Eclâmpsia</a:t>
            </a:r>
            <a:r>
              <a:rPr lang="pt-BR" sz="2400" dirty="0">
                <a:latin typeface="+mj-lt"/>
              </a:rPr>
              <a:t> Iminente.</a:t>
            </a:r>
          </a:p>
          <a:p>
            <a:pPr lvl="1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5270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130129"/>
            <a:ext cx="8241600" cy="22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27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658170" y="490454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Fonte: Lima, 2024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5.png">
            <a:extLst>
              <a:ext uri="{FF2B5EF4-FFF2-40B4-BE49-F238E27FC236}">
                <a16:creationId xmlns:a16="http://schemas.microsoft.com/office/drawing/2014/main" id="{AFE1DCBF-60BB-476D-BABB-E2F4593C0AA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2940" y="0"/>
            <a:ext cx="8023860" cy="49045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1617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130129"/>
            <a:ext cx="8241600" cy="22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28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658170" y="490454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Fonte: Lima, 2024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62987062-C7C5-41E6-A92B-4CB172D7BE1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4320" y="102337"/>
            <a:ext cx="8412480" cy="48022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48569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130129"/>
            <a:ext cx="8241600" cy="22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29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658170" y="490454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Fonte: Lima, 2024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A8126768-5B1F-4800-A193-C680FBBFF75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5770" y="102337"/>
            <a:ext cx="8115300" cy="48022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821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63903" y="355744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1.1 O que é Telessaúde?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18612" y="1108710"/>
            <a:ext cx="8481370" cy="362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Gama mais ampla de serviços relacionados a saúde que utilizam tecnologia digital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(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+mj-lt"/>
              </a:rPr>
              <a:t>Stoltzfus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., 2023):</a:t>
            </a:r>
            <a:endParaRPr lang="pt-BR" sz="2400" dirty="0">
              <a:latin typeface="+mj-lt"/>
            </a:endParaRPr>
          </a:p>
          <a:p>
            <a:pPr lvl="1">
              <a:lnSpc>
                <a:spcPct val="250000"/>
              </a:lnSpc>
            </a:pPr>
            <a:r>
              <a:rPr lang="pt-BR" sz="2400" dirty="0">
                <a:latin typeface="+mj-lt"/>
              </a:rPr>
              <a:t>	- Educação em Saúde;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Gestão e Promoção da Saúde Pública;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Telemedicina.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		 </a:t>
            </a:r>
            <a:endParaRPr lang="pt-BR" sz="2400" b="0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2733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130129"/>
            <a:ext cx="8241600" cy="22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30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43275" y="490421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modificada: Lima, 2024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1A78F0-2F71-4E25-8C40-05FC5DF6E2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34290"/>
            <a:ext cx="565785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18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3.4 Principais tecnologias utilizadas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31</a:t>
            </a:fld>
            <a:endParaRPr dirty="0"/>
          </a:p>
        </p:txBody>
      </p:sp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5450" y="1121466"/>
            <a:ext cx="8387693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Backend</a:t>
            </a:r>
            <a:r>
              <a:rPr lang="pt-BR" sz="2400" dirty="0">
                <a:latin typeface="+mj-lt"/>
              </a:rPr>
              <a:t> (API) - Python;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Banco de Dados - PostgreSQL;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Frontend</a:t>
            </a:r>
            <a:r>
              <a:rPr lang="pt-BR" sz="2400" dirty="0">
                <a:latin typeface="+mj-lt"/>
              </a:rPr>
              <a:t> (Interface Gráfica) - HTML, CSS e </a:t>
            </a:r>
            <a:r>
              <a:rPr lang="pt-BR" sz="2400" dirty="0" err="1">
                <a:latin typeface="+mj-lt"/>
              </a:rPr>
              <a:t>JavaScript</a:t>
            </a:r>
            <a:r>
              <a:rPr lang="pt-BR" sz="2400" dirty="0">
                <a:latin typeface="+mj-lt"/>
              </a:rPr>
              <a:t>.</a:t>
            </a:r>
          </a:p>
          <a:p>
            <a:pPr lvl="1">
              <a:lnSpc>
                <a:spcPct val="200000"/>
              </a:lnSpc>
            </a:pPr>
            <a:endParaRPr lang="pt-BR" sz="2400" dirty="0">
              <a:latin typeface="+mj-lt"/>
            </a:endParaRPr>
          </a:p>
          <a:p>
            <a:pPr lvl="1">
              <a:lnSpc>
                <a:spcPct val="200000"/>
              </a:lnSpc>
            </a:pPr>
            <a:endParaRPr lang="pt-BR" sz="2400" b="0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Google Shape;369;p45">
            <a:extLst>
              <a:ext uri="{FF2B5EF4-FFF2-40B4-BE49-F238E27FC236}">
                <a16:creationId xmlns:a16="http://schemas.microsoft.com/office/drawing/2014/main" id="{08EF3384-193C-4067-B7E9-211A6489F3A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93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03801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32</a:t>
            </a:fld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2C85F8-AF43-4ECA-BE72-2BD63E14E777}"/>
              </a:ext>
            </a:extLst>
          </p:cNvPr>
          <p:cNvSpPr txBox="1"/>
          <p:nvPr/>
        </p:nvSpPr>
        <p:spPr>
          <a:xfrm>
            <a:off x="3348990" y="4904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2C7A06-5536-465A-86A8-BAA9254AF8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599" y="0"/>
            <a:ext cx="7372350" cy="49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.5 Modelagem dos Dados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33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95424" y="483572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310E51-4F2D-4DE6-BBAF-C5F17B69AE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025"/>
            <a:ext cx="5029200" cy="481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04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03801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4.1 Teste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34</a:t>
            </a:fld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7D2175-BA11-4C64-8376-1A6755E1BE79}"/>
              </a:ext>
            </a:extLst>
          </p:cNvPr>
          <p:cNvSpPr txBox="1"/>
          <p:nvPr/>
        </p:nvSpPr>
        <p:spPr>
          <a:xfrm>
            <a:off x="857250" y="1297880"/>
            <a:ext cx="782955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Teste de ponta a ponta;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Um único usuário;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Registro de 70 respostas entre todas as opções;</a:t>
            </a:r>
          </a:p>
        </p:txBody>
      </p:sp>
    </p:spTree>
    <p:extLst>
      <p:ext uri="{BB962C8B-B14F-4D97-AF65-F5344CB8AC3E}">
        <p14:creationId xmlns:p14="http://schemas.microsoft.com/office/powerpoint/2010/main" val="3553121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331771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4.2 Acesso do Usuário ao </a:t>
            </a:r>
            <a:r>
              <a:rPr lang="pt-BR" sz="3000" b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35</a:t>
            </a:fld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8D8105-4649-4494-99D1-CFF83126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100" y="956529"/>
            <a:ext cx="2952749" cy="38107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121104" y="4835127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Telegram, 2024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2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03801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36</a:t>
            </a:fld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2C85F8-AF43-4ECA-BE72-2BD63E14E777}"/>
              </a:ext>
            </a:extLst>
          </p:cNvPr>
          <p:cNvSpPr txBox="1"/>
          <p:nvPr/>
        </p:nvSpPr>
        <p:spPr>
          <a:xfrm>
            <a:off x="3371850" y="49093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AB5343-84BC-4C43-AB8B-E12045D4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78412"/>
            <a:ext cx="5321458" cy="47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4.3 Telegram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37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497580" y="48872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2C61DC-68E9-46F4-A17F-8886FE06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300518"/>
            <a:ext cx="4995862" cy="460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768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4.3 Telegram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38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509010" y="48479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743894E-4521-4F11-87BD-2DEB12F1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0"/>
            <a:ext cx="4181475" cy="488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96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39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394710" y="48485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F7DA45-E6EB-4C8D-97E5-66E0A062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71" y="102337"/>
            <a:ext cx="5209857" cy="47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7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1.2 O que é Telemedicina?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18612" y="1328040"/>
            <a:ext cx="8481370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Prestação remota de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serviços de saúde por profissionais de saúde usando tecnologias de comunicação para diagnóstico, tratamento e prevenção de doenças e lesões (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+mj-lt"/>
              </a:rPr>
              <a:t>Stoltzfus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., 2023).</a:t>
            </a:r>
          </a:p>
        </p:txBody>
      </p:sp>
    </p:spTree>
    <p:extLst>
      <p:ext uri="{BB962C8B-B14F-4D97-AF65-F5344CB8AC3E}">
        <p14:creationId xmlns:p14="http://schemas.microsoft.com/office/powerpoint/2010/main" val="2024783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4.3 Telegram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40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394710" y="48485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7569FE-08B8-4439-B834-04A82E64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" y="497408"/>
            <a:ext cx="7467631" cy="41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032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4.3 Telegram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41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497580" y="48872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C4D23B-9FD7-44F2-B7D3-4040557F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28" y="102337"/>
            <a:ext cx="4688943" cy="478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21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42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509010" y="473338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F43BB7-1021-4584-8E7C-6F234B2E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49" y="49478"/>
            <a:ext cx="6521902" cy="47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69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43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337560" y="4904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5F9102-4152-4388-AAE0-D2C4F8EAE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90" y="102337"/>
            <a:ext cx="6326010" cy="48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2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Telegram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44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509010" y="473338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5D3D5E-9165-4443-97CF-AD616969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59" y="0"/>
            <a:ext cx="49994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4.4 Banco de Dados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45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509010" y="473338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D731B1-8FAE-4054-8BE7-BA834D09B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6" y="1100036"/>
            <a:ext cx="7660153" cy="21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10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46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509010" y="46377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8D529F-DCAC-45A4-A4FB-D1BD446F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4" y="0"/>
            <a:ext cx="8241600" cy="46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-881644" y="-96803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>
              <a:buSzPts val="3000"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4.4 Banco de Dados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47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F3D092-5A7F-491E-B88D-2623B298692C}"/>
              </a:ext>
            </a:extLst>
          </p:cNvPr>
          <p:cNvSpPr txBox="1"/>
          <p:nvPr/>
        </p:nvSpPr>
        <p:spPr>
          <a:xfrm>
            <a:off x="3509010" y="473338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BBAA3C-2B11-40B6-8489-2AB462DDE6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9144000" cy="1954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601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4.5 Telas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48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95424" y="483572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63C6D7-D227-4E07-84D0-069881F5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820"/>
            <a:ext cx="9144000" cy="41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4.5 Telas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49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95424" y="483572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987F2B-9DB3-4CF9-B49E-5B3A2F80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79"/>
            <a:ext cx="9144000" cy="43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11543" y="331771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</a:t>
            </a:fld>
            <a:endParaRPr dirty="0"/>
          </a:p>
        </p:txBody>
      </p:sp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511543" y="308373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algn="l">
              <a:lnSpc>
                <a:spcPct val="250000"/>
              </a:lnSpc>
            </a:pPr>
            <a:endParaRPr lang="fi-FI" sz="2400" dirty="0">
              <a:latin typeface="+mj-lt"/>
            </a:endParaRPr>
          </a:p>
          <a:p>
            <a:pPr algn="l">
              <a:lnSpc>
                <a:spcPct val="150000"/>
              </a:lnSpc>
            </a:pPr>
            <a:endParaRPr lang="fi-FI" sz="2400" dirty="0"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ECECC8-B015-4465-822E-A7DB8393A109}"/>
              </a:ext>
            </a:extLst>
          </p:cNvPr>
          <p:cNvSpPr txBox="1"/>
          <p:nvPr/>
        </p:nvSpPr>
        <p:spPr>
          <a:xfrm>
            <a:off x="2224352" y="4657840"/>
            <a:ext cx="466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Fonte: Autoria Própria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60E912-FCFE-40CF-A179-04CFA795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6" y="472300"/>
            <a:ext cx="8330431" cy="4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97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4.5 Telas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50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95424" y="483572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246304-3E65-4B91-89A6-E128549E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328612"/>
            <a:ext cx="78676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28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4.5 Telas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51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95424" y="483572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47BEF1-E80E-44A0-9403-F2AABB85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512"/>
            <a:ext cx="9144000" cy="19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Telas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52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95424" y="483572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9070DE-AC8D-4750-AADE-B785916CAE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00" y="67574"/>
            <a:ext cx="6428820" cy="4665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737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0" y="-65056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Telas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53</a:t>
            </a:fld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75972-EF19-4F57-B51A-AE0833EB98FC}"/>
              </a:ext>
            </a:extLst>
          </p:cNvPr>
          <p:cNvSpPr txBox="1"/>
          <p:nvPr/>
        </p:nvSpPr>
        <p:spPr>
          <a:xfrm>
            <a:off x="3366135" y="4881563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: Autoria própria</a:t>
            </a:r>
            <a:endParaRPr lang="pt-BR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39C88A-7156-4CD7-A145-F0A57B913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7EB4774-D160-4E4E-ACB6-699702EFCE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0" y="102337"/>
            <a:ext cx="5452110" cy="4835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724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38496" y="546084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4.6 Riscos no uso do Telegram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54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1020" y="1398053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400" dirty="0">
                <a:latin typeface="+mj-lt"/>
              </a:rPr>
              <a:t>Dependência da infraestrutura;</a:t>
            </a:r>
          </a:p>
          <a:p>
            <a:pPr>
              <a:lnSpc>
                <a:spcPct val="150000"/>
              </a:lnSpc>
            </a:pPr>
            <a:endParaRPr lang="fi-FI" sz="2400" dirty="0">
              <a:latin typeface="+mj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Permissões amplas para desenvolvedores do </a:t>
            </a:r>
            <a:r>
              <a:rPr lang="pt-BR" sz="2400" dirty="0" err="1">
                <a:latin typeface="+mj-lt"/>
              </a:rPr>
              <a:t>chatbot</a:t>
            </a:r>
            <a:r>
              <a:rPr lang="pt-BR" sz="2400" dirty="0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94236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45200" y="59855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4.6 Riscos no uso do Telegram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55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2153" y="1307659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Uso de chat regulares:</a:t>
            </a:r>
            <a:endParaRPr lang="fi-FI" sz="2400" dirty="0">
              <a:latin typeface="+mj-lt"/>
            </a:endParaRP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Armazenamento na nuvem;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Criptografia em trânsito.</a:t>
            </a:r>
          </a:p>
        </p:txBody>
      </p:sp>
    </p:spTree>
    <p:extLst>
      <p:ext uri="{BB962C8B-B14F-4D97-AF65-F5344CB8AC3E}">
        <p14:creationId xmlns:p14="http://schemas.microsoft.com/office/powerpoint/2010/main" val="1976733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45200" y="59855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4.7 Medidas de Segurança para o Sistema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56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2153" y="1200411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Autenticação Login e Senha;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Requisição HTTPS e SSL/TLS;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Ativação de logs e utilização de IDS/IPS;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Proteção contra scripts de injeção.</a:t>
            </a:r>
          </a:p>
        </p:txBody>
      </p:sp>
    </p:spTree>
    <p:extLst>
      <p:ext uri="{BB962C8B-B14F-4D97-AF65-F5344CB8AC3E}">
        <p14:creationId xmlns:p14="http://schemas.microsoft.com/office/powerpoint/2010/main" val="2632649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34066" y="436954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5.1 Desafios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57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1020" y="1016789"/>
            <a:ext cx="8387693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Utilização do WhatsApp:</a:t>
            </a:r>
          </a:p>
          <a:p>
            <a:pPr algn="l">
              <a:lnSpc>
                <a:spcPct val="200000"/>
              </a:lnSpc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	- 3 contas restritas e 2 suspensas;</a:t>
            </a:r>
            <a:endParaRPr lang="pt-BR" sz="2400" dirty="0">
              <a:latin typeface="+mj-lt"/>
            </a:endParaRP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Interesse em páginas de vendas;</a:t>
            </a:r>
          </a:p>
          <a:p>
            <a:pPr lvl="1">
              <a:lnSpc>
                <a:spcPct val="200000"/>
              </a:lnSpc>
            </a:pPr>
            <a:r>
              <a:rPr lang="pt-BR" sz="2400" dirty="0">
                <a:latin typeface="+mj-lt"/>
              </a:rPr>
              <a:t>	- Métodos alternativos: Green-</a:t>
            </a:r>
            <a:r>
              <a:rPr lang="pt-BR" sz="2400" dirty="0" err="1">
                <a:latin typeface="+mj-lt"/>
              </a:rPr>
              <a:t>api</a:t>
            </a:r>
            <a:r>
              <a:rPr lang="pt-BR" sz="2400" dirty="0">
                <a:latin typeface="+mj-lt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0631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34066" y="436954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5.1 Desafios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58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61020" y="1016789"/>
            <a:ext cx="8387693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Questões tecnológicas:</a:t>
            </a:r>
          </a:p>
          <a:p>
            <a:pPr>
              <a:lnSpc>
                <a:spcPct val="250000"/>
              </a:lnSpc>
            </a:pPr>
            <a:r>
              <a:rPr lang="pt-BR" sz="2400" dirty="0">
                <a:latin typeface="+mj-lt"/>
              </a:rPr>
              <a:t>	- Construção e Desenvolvimento do sistema;</a:t>
            </a:r>
          </a:p>
          <a:p>
            <a:pPr lvl="1">
              <a:lnSpc>
                <a:spcPct val="250000"/>
              </a:lnSpc>
            </a:pPr>
            <a:r>
              <a:rPr lang="pt-BR" sz="2400" dirty="0">
                <a:latin typeface="+mj-lt"/>
              </a:rPr>
              <a:t>	- Garantia da Confidencialidade e Integridade.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37696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34066" y="436954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5.2 Conclusão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59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77676" y="976124"/>
            <a:ext cx="8554380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Chatbot</a:t>
            </a:r>
            <a:r>
              <a:rPr lang="pt-BR" sz="2400" dirty="0">
                <a:latin typeface="+mj-lt"/>
              </a:rPr>
              <a:t> como ferramenta para o </a:t>
            </a:r>
            <a:r>
              <a:rPr lang="pt-BR" sz="2400" dirty="0" err="1">
                <a:latin typeface="+mj-lt"/>
              </a:rPr>
              <a:t>telemonitoramento</a:t>
            </a:r>
            <a:r>
              <a:rPr lang="pt-BR" sz="2400" dirty="0">
                <a:latin typeface="+mj-lt"/>
              </a:rPr>
              <a:t>;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Vantagens de desenvolvimento e implantação;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Desafios em cumprir as normas da LGPD e CFM;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449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11543" y="331771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1.3 Impactos da Telemedicina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438496" y="1084863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Áreas remotas (</a:t>
            </a:r>
            <a:r>
              <a:rPr lang="fi-FI" sz="2400" dirty="0">
                <a:latin typeface="+mj-lt"/>
              </a:rPr>
              <a:t>Raj; Srikanth, 2021):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Acessibilidade Melhorada;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Redução de Custos e Tempo de viagem;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Aceitação Positiva.</a:t>
            </a:r>
          </a:p>
          <a:p>
            <a:pPr algn="l">
              <a:lnSpc>
                <a:spcPct val="150000"/>
              </a:lnSpc>
            </a:pPr>
            <a:endParaRPr lang="fi-FI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541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38497" y="367762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5.3 Propostas para Trabalhos Futuros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60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537058" y="719357"/>
            <a:ext cx="8387693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Casos de Uso adicionais;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Aprimoramento da Segurança;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Integrar Inteligência Artificial;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Teste com outras plataformas.</a:t>
            </a:r>
          </a:p>
        </p:txBody>
      </p:sp>
    </p:spTree>
    <p:extLst>
      <p:ext uri="{BB962C8B-B14F-4D97-AF65-F5344CB8AC3E}">
        <p14:creationId xmlns:p14="http://schemas.microsoft.com/office/powerpoint/2010/main" val="1347684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61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1002674"/>
            <a:ext cx="8387693" cy="396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BUSINESS, Meta. URGENTE: Seu acesso à publicidade foi restringido. Mensagem recebida por &lt;</a:t>
            </a:r>
            <a:r>
              <a:rPr lang="pt-BR" sz="1800" dirty="0">
                <a:latin typeface="+mj-lt"/>
                <a:hlinkClick r:id="rId6"/>
              </a:rPr>
              <a:t>advertise-noreply@support.facebook.com</a:t>
            </a:r>
            <a:r>
              <a:rPr lang="pt-BR" sz="1800" dirty="0">
                <a:latin typeface="+mj-lt"/>
              </a:rPr>
              <a:t>&gt; em 20 mai. 2024.</a:t>
            </a:r>
          </a:p>
          <a:p>
            <a:pPr algn="l"/>
            <a:endParaRPr lang="pt-BR" sz="18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CAFÓRIO, </a:t>
            </a:r>
            <a:r>
              <a:rPr lang="pt-BR" sz="1800" dirty="0" err="1">
                <a:latin typeface="+mj-lt"/>
              </a:rPr>
              <a:t>Antonio</a:t>
            </a:r>
            <a:r>
              <a:rPr lang="pt-BR" sz="1800" dirty="0">
                <a:latin typeface="+mj-lt"/>
              </a:rPr>
              <a:t>. et al.</a:t>
            </a:r>
            <a:r>
              <a:rPr lang="pt-BR" sz="1800" b="1" dirty="0">
                <a:latin typeface="+mj-lt"/>
              </a:rPr>
              <a:t> HINT </a:t>
            </a:r>
            <a:r>
              <a:rPr lang="pt-BR" sz="1800" b="1" dirty="0" err="1">
                <a:latin typeface="+mj-lt"/>
              </a:rPr>
              <a:t>project</a:t>
            </a:r>
            <a:r>
              <a:rPr lang="pt-BR" sz="1800" b="1" dirty="0">
                <a:latin typeface="+mj-lt"/>
              </a:rPr>
              <a:t>: a BPM </a:t>
            </a:r>
            <a:r>
              <a:rPr lang="pt-BR" sz="1800" b="1" dirty="0" err="1">
                <a:latin typeface="+mj-lt"/>
              </a:rPr>
              <a:t>teleconsultation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and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telemonitoring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platform</a:t>
            </a:r>
            <a:r>
              <a:rPr lang="pt-BR" sz="1800" dirty="0">
                <a:latin typeface="+mj-lt"/>
              </a:rPr>
              <a:t>. In: ICIST 2020, Lecce, Itália.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Anais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[...]. </a:t>
            </a:r>
            <a:r>
              <a:rPr lang="pt-BR" sz="1800" dirty="0">
                <a:latin typeface="+mj-lt"/>
              </a:rPr>
              <a:t>Nova Iorque: ACM, 2020. p. 8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CONSELHO FEDERAL DE MEDICINA. LGPD: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a Lei Geral de Proteção de Dados Pessoais e a atuação do profissional da medicina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Brasília: CFM, 2022. 31 p. Disponível em: 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  <a:hlinkClick r:id="rId7"/>
              </a:rPr>
              <a:t>https://portal.cfm.org.br/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  <a:hlinkClick r:id="rId7"/>
              </a:rPr>
              <a:t>bb_publicacoes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  <a:hlinkClick r:id="rId7"/>
              </a:rPr>
              <a:t>/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Acesso em: 12 jun. 2024</a:t>
            </a:r>
            <a:r>
              <a:rPr lang="en-US" sz="1800" dirty="0">
                <a:latin typeface="+mj-l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8893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62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1002674"/>
            <a:ext cx="8387693" cy="396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CONSELHO FEDERAL DE MEDICINA. </a:t>
            </a:r>
            <a:r>
              <a:rPr lang="pt-BR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Resolução CFM nº 2.314, de 20 de abril de 2022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Define e regulamenta a telemedicina como forma de serviços médicos mediados por tecnologias de comunicação. Diário Oficial da União: Seção 1, Brasília, DF, p. 227, 5 maio 2022. Disponível em: 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https://sistemas.cfm.org.br/normas/visualizar/resolucoes/BR/2022/2314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. Acesso em: 26 nov.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CONSELHO REGIONAL DE MEDICINA DO DISTRITO FEDERAL. </a:t>
            </a:r>
            <a:r>
              <a:rPr lang="pt-BR" sz="1800" b="1" dirty="0">
                <a:latin typeface="+mj-lt"/>
              </a:rPr>
              <a:t>Manual sobre a Lei Geral de Proteção de Dados Pessoais: LGPD</a:t>
            </a:r>
            <a:r>
              <a:rPr lang="pt-BR" sz="1800" dirty="0">
                <a:latin typeface="+mj-lt"/>
              </a:rPr>
              <a:t>. Brasília: CRM-DF, 2022. Disponível em: </a:t>
            </a:r>
            <a:r>
              <a:rPr lang="pt-BR" sz="1800" dirty="0">
                <a:latin typeface="+mj-lt"/>
                <a:hlinkClick r:id="rId7"/>
              </a:rPr>
              <a:t>https://www.crmdf.org.br</a:t>
            </a:r>
            <a:r>
              <a:rPr lang="pt-BR" sz="1800" dirty="0">
                <a:latin typeface="+mj-lt"/>
              </a:rPr>
              <a:t>. Acesso em: 10 dez. 2024.</a:t>
            </a:r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729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63</a:t>
            </a:fld>
            <a:endParaRPr dirty="0"/>
          </a:p>
        </p:txBody>
      </p:sp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05740" y="1002674"/>
            <a:ext cx="8686800" cy="363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DE NARDIS, Luca</a:t>
            </a:r>
            <a:r>
              <a:rPr lang="pt-BR" sz="1800" dirty="0">
                <a:latin typeface="+mj-lt"/>
              </a:rPr>
              <a:t>.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 et al.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Internet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of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Things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Platforms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Academic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Research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and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Development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: A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Critical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Review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Applied 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</a:rPr>
              <a:t>Sciences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, v. 12, n. 2172, 2022. </a:t>
            </a:r>
            <a:endParaRPr lang="pt-BR" sz="18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FACEBOOK. Página de teste de API no Meta for </a:t>
            </a:r>
            <a:r>
              <a:rPr lang="pt-BR" sz="1800" dirty="0" err="1">
                <a:latin typeface="+mj-lt"/>
              </a:rPr>
              <a:t>Developers</a:t>
            </a:r>
            <a:r>
              <a:rPr lang="pt-BR" sz="1800" dirty="0">
                <a:latin typeface="+mj-lt"/>
              </a:rPr>
              <a:t>. Comunicação pessoal. Acessado em: 05 mai. 2024.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FRÖHLICH, </a:t>
            </a:r>
            <a:r>
              <a:rPr lang="pt-BR" sz="1800" dirty="0" err="1">
                <a:latin typeface="+mj-lt"/>
              </a:rPr>
              <a:t>Holger</a:t>
            </a:r>
            <a:r>
              <a:rPr lang="pt-BR" sz="1800" dirty="0">
                <a:latin typeface="+mj-lt"/>
              </a:rPr>
              <a:t>. et al. </a:t>
            </a:r>
            <a:r>
              <a:rPr lang="pt-BR" sz="1800" b="1" dirty="0" err="1">
                <a:latin typeface="+mj-lt"/>
              </a:rPr>
              <a:t>From</a:t>
            </a:r>
            <a:r>
              <a:rPr lang="pt-BR" sz="1800" b="1" dirty="0">
                <a:latin typeface="+mj-lt"/>
              </a:rPr>
              <a:t> hype </a:t>
            </a:r>
            <a:r>
              <a:rPr lang="pt-BR" sz="1800" b="1" dirty="0" err="1">
                <a:latin typeface="+mj-lt"/>
              </a:rPr>
              <a:t>to</a:t>
            </a:r>
            <a:r>
              <a:rPr lang="pt-BR" sz="1800" b="1" dirty="0">
                <a:latin typeface="+mj-lt"/>
              </a:rPr>
              <a:t> reality: data </a:t>
            </a:r>
            <a:r>
              <a:rPr lang="pt-BR" sz="1800" b="1" dirty="0" err="1">
                <a:latin typeface="+mj-lt"/>
              </a:rPr>
              <a:t>science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enabling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personalized</a:t>
            </a:r>
            <a:r>
              <a:rPr lang="pt-BR" sz="1800" b="1" dirty="0">
                <a:latin typeface="+mj-lt"/>
              </a:rPr>
              <a:t> medicine</a:t>
            </a:r>
            <a:r>
              <a:rPr lang="pt-BR" sz="1800" dirty="0">
                <a:latin typeface="+mj-lt"/>
              </a:rPr>
              <a:t>. BMC Medicine, v. 16, n. 150, 2018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algn="l"/>
            <a:endParaRPr lang="en-US" sz="1800" b="1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4612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64</a:t>
            </a:fld>
            <a:endParaRPr dirty="0"/>
          </a:p>
        </p:txBody>
      </p:sp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05740" y="1002674"/>
            <a:ext cx="8686800" cy="363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GUNAWAN, Teddy </a:t>
            </a:r>
            <a:r>
              <a:rPr lang="pt-BR" sz="1800" dirty="0" err="1">
                <a:latin typeface="+mj-lt"/>
              </a:rPr>
              <a:t>Surya</a:t>
            </a:r>
            <a:r>
              <a:rPr lang="pt-BR" sz="1800" dirty="0">
                <a:latin typeface="+mj-lt"/>
              </a:rPr>
              <a:t>. et al. </a:t>
            </a:r>
            <a:r>
              <a:rPr lang="pt-BR" sz="1800" b="1" dirty="0" err="1">
                <a:latin typeface="+mj-lt"/>
              </a:rPr>
              <a:t>Development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of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Intelligent</a:t>
            </a:r>
            <a:r>
              <a:rPr lang="pt-BR" sz="1800" b="1" dirty="0">
                <a:latin typeface="+mj-lt"/>
              </a:rPr>
              <a:t> Telegram </a:t>
            </a:r>
            <a:r>
              <a:rPr lang="pt-BR" sz="1800" b="1" dirty="0" err="1">
                <a:latin typeface="+mj-lt"/>
              </a:rPr>
              <a:t>Chatbot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Using</a:t>
            </a:r>
            <a:r>
              <a:rPr lang="pt-BR" sz="1800" b="1" dirty="0">
                <a:latin typeface="+mj-lt"/>
              </a:rPr>
              <a:t> Natural </a:t>
            </a:r>
            <a:r>
              <a:rPr lang="pt-BR" sz="1800" b="1" dirty="0" err="1">
                <a:latin typeface="+mj-lt"/>
              </a:rPr>
              <a:t>Language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Processing</a:t>
            </a:r>
            <a:r>
              <a:rPr lang="pt-BR" sz="1800" dirty="0">
                <a:latin typeface="+mj-lt"/>
              </a:rPr>
              <a:t>. In: 7th </a:t>
            </a:r>
            <a:r>
              <a:rPr lang="pt-BR" sz="1800" dirty="0" err="1">
                <a:latin typeface="+mj-lt"/>
              </a:rPr>
              <a:t>International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Conference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on</a:t>
            </a:r>
            <a:r>
              <a:rPr lang="pt-BR" sz="1800" dirty="0">
                <a:latin typeface="+mj-lt"/>
              </a:rPr>
              <a:t> Wireless </a:t>
            </a:r>
            <a:r>
              <a:rPr lang="pt-BR" sz="1800" dirty="0" err="1">
                <a:latin typeface="+mj-lt"/>
              </a:rPr>
              <a:t>and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Telematics</a:t>
            </a:r>
            <a:r>
              <a:rPr lang="pt-BR" sz="1800" dirty="0">
                <a:latin typeface="+mj-lt"/>
              </a:rPr>
              <a:t> (ICWT). Kuala Lumpur: IEEE, 2021.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HARSHITHAN, K. S.; KURIAN, </a:t>
            </a:r>
            <a:r>
              <a:rPr lang="pt-BR" sz="1800" dirty="0" err="1">
                <a:latin typeface="+mj-lt"/>
              </a:rPr>
              <a:t>Babymol</a:t>
            </a:r>
            <a:r>
              <a:rPr lang="pt-BR" sz="1800" dirty="0">
                <a:latin typeface="+mj-lt"/>
              </a:rPr>
              <a:t>. </a:t>
            </a:r>
            <a:r>
              <a:rPr lang="pt-BR" sz="1800" b="1" dirty="0">
                <a:latin typeface="+mj-lt"/>
              </a:rPr>
              <a:t>Medico </a:t>
            </a:r>
            <a:r>
              <a:rPr lang="pt-BR" sz="1800" b="1" dirty="0" err="1">
                <a:latin typeface="+mj-lt"/>
              </a:rPr>
              <a:t>Bot</a:t>
            </a:r>
            <a:r>
              <a:rPr lang="pt-BR" sz="1800" b="1" dirty="0">
                <a:latin typeface="+mj-lt"/>
              </a:rPr>
              <a:t>: AI-</a:t>
            </a:r>
            <a:r>
              <a:rPr lang="pt-BR" sz="1800" b="1" dirty="0" err="1">
                <a:latin typeface="+mj-lt"/>
              </a:rPr>
              <a:t>based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Telemedicine</a:t>
            </a:r>
            <a:r>
              <a:rPr lang="pt-BR" sz="1800" b="1" dirty="0">
                <a:latin typeface="+mj-lt"/>
              </a:rPr>
              <a:t> System </a:t>
            </a:r>
            <a:r>
              <a:rPr lang="pt-BR" sz="1800" b="1" dirty="0" err="1">
                <a:latin typeface="+mj-lt"/>
              </a:rPr>
              <a:t>with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Disease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Diagnosis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and</a:t>
            </a:r>
            <a:r>
              <a:rPr lang="pt-BR" sz="1800" b="1" dirty="0">
                <a:latin typeface="+mj-lt"/>
              </a:rPr>
              <a:t> Expert </a:t>
            </a:r>
            <a:r>
              <a:rPr lang="pt-BR" sz="1800" b="1" dirty="0" err="1">
                <a:latin typeface="+mj-lt"/>
              </a:rPr>
              <a:t>Recommendation</a:t>
            </a:r>
            <a:r>
              <a:rPr lang="pt-BR" sz="1800" b="1" dirty="0">
                <a:latin typeface="+mj-lt"/>
              </a:rPr>
              <a:t> System </a:t>
            </a:r>
            <a:r>
              <a:rPr lang="pt-BR" sz="1800" b="1" dirty="0" err="1">
                <a:latin typeface="+mj-lt"/>
              </a:rPr>
              <a:t>with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Blockchain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Implementation</a:t>
            </a:r>
            <a:r>
              <a:rPr lang="pt-BR" sz="1800" dirty="0">
                <a:latin typeface="+mj-lt"/>
              </a:rPr>
              <a:t>. In: 2024 SECOND INTERNATIONAL CONFERENCE ON INVENTIVE COMPUTING AND INFORMATICS (ICICI), 2024. </a:t>
            </a:r>
            <a:r>
              <a:rPr lang="pt-BR" sz="1800" dirty="0" err="1">
                <a:latin typeface="+mj-lt"/>
              </a:rPr>
              <a:t>Proceedings</a:t>
            </a:r>
            <a:r>
              <a:rPr lang="pt-BR" sz="1800" dirty="0">
                <a:latin typeface="+mj-lt"/>
              </a:rPr>
              <a:t> […]. IEEE, 2024. p. 191-197.</a:t>
            </a:r>
          </a:p>
          <a:p>
            <a:pPr algn="l"/>
            <a:r>
              <a:rPr lang="pt-BR" sz="1800" dirty="0">
                <a:latin typeface="+mj-lt"/>
              </a:rPr>
              <a:t> </a:t>
            </a:r>
            <a:endParaRPr lang="pt-BR" sz="180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JEONG, Ji 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</a:rPr>
              <a:t>Yun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  <a:r>
              <a:rPr lang="pt-BR" sz="1800" dirty="0">
                <a:latin typeface="+mj-lt"/>
              </a:rPr>
              <a:t>e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t al.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Smart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Care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Based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on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Telemonitoring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and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Telemedicine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2 Diabetes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Care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: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Multi-center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Randomized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Controlled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Trial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</a:rPr>
              <a:t>Telemedicine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</a:rPr>
              <a:t>and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 e-Health, v. 24, n. 8, p. 1-10, ago. 2018</a:t>
            </a:r>
            <a:r>
              <a:rPr lang="en-US" sz="1800" dirty="0">
                <a:latin typeface="+mj-lt"/>
              </a:rPr>
              <a:t>.</a:t>
            </a:r>
          </a:p>
          <a:p>
            <a:pPr algn="l"/>
            <a:endParaRPr lang="en-US" sz="1800" b="1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492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63903" y="226818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65</a:t>
            </a:fld>
            <a:endParaRPr dirty="0"/>
          </a:p>
        </p:txBody>
      </p:sp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160984" y="692342"/>
            <a:ext cx="8525816" cy="389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LEE, Jung Hoon. et al. </a:t>
            </a:r>
            <a:r>
              <a:rPr lang="pt-BR" sz="1800" b="1" dirty="0" err="1">
                <a:latin typeface="+mj-lt"/>
              </a:rPr>
              <a:t>Developing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an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ophthalmic</a:t>
            </a:r>
            <a:r>
              <a:rPr lang="pt-BR" sz="1800" b="1" dirty="0">
                <a:latin typeface="+mj-lt"/>
              </a:rPr>
              <a:t> </a:t>
            </a:r>
            <a:r>
              <a:rPr lang="pt-BR" sz="1800" b="1" dirty="0" err="1">
                <a:latin typeface="+mj-lt"/>
              </a:rPr>
              <a:t>chatbot</a:t>
            </a:r>
            <a:r>
              <a:rPr lang="pt-BR" sz="1800" b="1" dirty="0">
                <a:latin typeface="+mj-lt"/>
              </a:rPr>
              <a:t> system</a:t>
            </a:r>
            <a:r>
              <a:rPr lang="pt-BR" sz="1800" dirty="0">
                <a:latin typeface="+mj-lt"/>
              </a:rPr>
              <a:t>. In: 2021 IEEE 15th </a:t>
            </a:r>
            <a:r>
              <a:rPr lang="pt-BR" sz="1800" dirty="0" err="1">
                <a:latin typeface="+mj-lt"/>
              </a:rPr>
              <a:t>International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Conference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on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Ubiquitous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Information</a:t>
            </a:r>
            <a:r>
              <a:rPr lang="pt-BR" sz="1800" dirty="0">
                <a:latin typeface="+mj-lt"/>
              </a:rPr>
              <a:t> Management </a:t>
            </a:r>
            <a:r>
              <a:rPr lang="pt-BR" sz="1800" dirty="0" err="1">
                <a:latin typeface="+mj-lt"/>
              </a:rPr>
              <a:t>and</a:t>
            </a:r>
            <a:r>
              <a:rPr lang="pt-BR" sz="1800" dirty="0">
                <a:latin typeface="+mj-lt"/>
              </a:rPr>
              <a:t> Communication (IMCOM). IEEE, 2021. DOI: 10.1109/IMCOM51814.2021.9377398.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+mj-lt"/>
              </a:rPr>
              <a:t>LEÃO, Camila Furtado. et al. </a:t>
            </a:r>
            <a:r>
              <a:rPr lang="pt-BR" sz="1800" b="1" dirty="0">
                <a:latin typeface="+mj-lt"/>
              </a:rPr>
              <a:t>O uso do WhatsApp na relação médico-paciente</a:t>
            </a:r>
            <a:r>
              <a:rPr lang="pt-BR" sz="1800" dirty="0">
                <a:latin typeface="+mj-lt"/>
              </a:rPr>
              <a:t>. Revista Bioética, v. 26, n. 3, p. 412-419, 2018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LIMA, Gabriel Fellipe Felix. </a:t>
            </a:r>
            <a:r>
              <a:rPr lang="pt-BR" sz="1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Desenvolvimento de um software para apoio ao diagnóstico da gestação de alto risco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Programa de Iniciação Científica: PIBITI/CNPq. Orientador: Talles Marcelo Gonçalves de Andrade Barbosa. Goiânia: Pontifícia Universidade Católica de Goiás, 2023. Disponível em: 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https://sistemas.pucgoias.edu.br/</a:t>
            </a:r>
            <a:r>
              <a:rPr lang="pt-BR" sz="1800" u="sng" dirty="0" err="1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sigep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pt-BR" sz="1800" u="sng" dirty="0" err="1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espelhoIniciacaoCientifica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/show/22534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Acesso em: 09 out. 2024.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1800" b="1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8338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66</a:t>
            </a:fld>
            <a:endParaRPr dirty="0"/>
          </a:p>
        </p:txBody>
      </p:sp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40030" y="1002674"/>
            <a:ext cx="8525816" cy="389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NASCIMENTO, Artur Santos. </a:t>
            </a:r>
            <a:r>
              <a:rPr lang="pt-BR" sz="1800" dirty="0">
                <a:latin typeface="+mj-lt"/>
              </a:rPr>
              <a:t>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t al.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Home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Care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utilization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in Sergipe-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Brazil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: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applications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and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mobile devices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. In: Euro American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Conference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Telematics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Information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Systems (EATIS ’18), 12–15 nov. 2018, Fortaleza, Brasil.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Anais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[...]. Nova Iorque: ACM, 2018.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STOLTZFUS, Mason. </a:t>
            </a:r>
            <a:r>
              <a:rPr lang="pt-BR" sz="1800" dirty="0">
                <a:latin typeface="+mj-lt"/>
              </a:rPr>
              <a:t>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t al.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The role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of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telemedicine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in healthcare: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an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overview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and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update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. The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Egyptian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Journal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Internal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Medicine, v. 35, n. 49, 2023</a:t>
            </a:r>
            <a:r>
              <a:rPr lang="en-US" sz="1800" dirty="0">
                <a:latin typeface="+mj-lt"/>
              </a:rPr>
              <a:t>.</a:t>
            </a:r>
          </a:p>
          <a:p>
            <a:endParaRPr lang="en-US" sz="18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RAJ,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Divya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; SRIKANTH, T K.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Assisted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Telemedicine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 Model for Rural Healthcare </a:t>
            </a:r>
            <a:r>
              <a:rPr lang="pt-BR" sz="1800" b="1" i="0" u="none" strike="noStrike" baseline="0" dirty="0" err="1">
                <a:solidFill>
                  <a:srgbClr val="000000"/>
                </a:solidFill>
                <a:latin typeface="+mj-lt"/>
              </a:rPr>
              <a:t>Ecosystem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. In: ACM Web Science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Conference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2021 (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WebSci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 '21 Companion), 21-25 jun. 2021, Virtual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+mj-lt"/>
              </a:rPr>
              <a:t>Event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, United Kingdom.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+mj-lt"/>
              </a:rPr>
              <a:t>Anais 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[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+mj-lt"/>
              </a:rPr>
              <a:t>...]. Nova Iorque: ACM, 2021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9972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6. Referências Bibliográficas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67</a:t>
            </a:fld>
            <a:endParaRPr dirty="0"/>
          </a:p>
        </p:txBody>
      </p:sp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240030" y="1002674"/>
            <a:ext cx="8525816" cy="389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TELEGRAM. QR 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</a:rPr>
              <a:t>Code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 do </a:t>
            </a:r>
            <a:r>
              <a:rPr lang="pt-BR" sz="1800" i="0" u="none" strike="noStrike" baseline="0" dirty="0" err="1">
                <a:solidFill>
                  <a:srgbClr val="000000"/>
                </a:solidFill>
                <a:latin typeface="+mj-lt"/>
              </a:rPr>
              <a:t>bot</a:t>
            </a:r>
            <a:r>
              <a:rPr lang="pt-BR" sz="1800" dirty="0">
                <a:latin typeface="+mj-lt"/>
              </a:rPr>
              <a:t> TCC1BOT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+mj-lt"/>
              </a:rPr>
              <a:t>. Comunicação pessoal, 01 de jun. 2024.</a:t>
            </a:r>
          </a:p>
          <a:p>
            <a:pPr algn="l"/>
            <a:endParaRPr lang="pt-BR" sz="180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TELEGRAM. </a:t>
            </a:r>
            <a:r>
              <a:rPr lang="pt-BR" sz="1800" b="1" dirty="0"/>
              <a:t>Política de Privacidade</a:t>
            </a:r>
            <a:r>
              <a:rPr lang="pt-BR" sz="1800" dirty="0"/>
              <a:t>. Disponível em: </a:t>
            </a:r>
            <a:r>
              <a:rPr lang="pt-BR" sz="1800" dirty="0">
                <a:hlinkClick r:id="rId4"/>
              </a:rPr>
              <a:t>https://telegram.org/</a:t>
            </a:r>
            <a:r>
              <a:rPr lang="pt-BR" sz="1800" dirty="0" err="1">
                <a:hlinkClick r:id="rId4"/>
              </a:rPr>
              <a:t>privacy</a:t>
            </a:r>
            <a:r>
              <a:rPr lang="pt-BR" sz="1800" dirty="0">
                <a:hlinkClick r:id="rId4"/>
              </a:rPr>
              <a:t>/</a:t>
            </a:r>
            <a:r>
              <a:rPr lang="pt-BR" sz="1800" dirty="0" err="1">
                <a:hlinkClick r:id="rId4"/>
              </a:rPr>
              <a:t>br?setln</a:t>
            </a:r>
            <a:r>
              <a:rPr lang="pt-BR" sz="1800" dirty="0">
                <a:hlinkClick r:id="rId4"/>
              </a:rPr>
              <a:t>=</a:t>
            </a:r>
            <a:r>
              <a:rPr lang="pt-BR" sz="1800" dirty="0" err="1">
                <a:hlinkClick r:id="rId4"/>
              </a:rPr>
              <a:t>fa</a:t>
            </a:r>
            <a:r>
              <a:rPr lang="pt-BR" sz="1800" dirty="0"/>
              <a:t>. Acesso em: 10 out. 2024.</a:t>
            </a:r>
            <a:endParaRPr lang="pt-BR" sz="180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781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7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700104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Desafios encontrados (</a:t>
            </a:r>
            <a:r>
              <a:rPr lang="fi-FI" sz="2400" dirty="0">
                <a:latin typeface="+mj-lt"/>
              </a:rPr>
              <a:t>Raj; Srikanth, 2021):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Custos no desenvolvimento;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Receio inicial;</a:t>
            </a:r>
          </a:p>
          <a:p>
            <a:pPr algn="l">
              <a:lnSpc>
                <a:spcPct val="250000"/>
              </a:lnSpc>
            </a:pPr>
            <a:r>
              <a:rPr lang="fi-FI" sz="2400" dirty="0">
                <a:latin typeface="+mj-lt"/>
              </a:rPr>
              <a:t>	- Treinamento.</a:t>
            </a:r>
          </a:p>
          <a:p>
            <a:pPr algn="l">
              <a:lnSpc>
                <a:spcPct val="150000"/>
              </a:lnSpc>
            </a:pPr>
            <a:endParaRPr lang="fi-FI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82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24246" y="50416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1.4 Impactos da Telemedicina</a:t>
            </a:r>
            <a:endParaRPr lang="pt-BR"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6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t>8</a:t>
            </a:fld>
            <a:endParaRPr dirty="0"/>
          </a:p>
        </p:txBody>
      </p:sp>
      <p:pic>
        <p:nvPicPr>
          <p:cNvPr id="2" name="Google Shape;369;p45">
            <a:extLst>
              <a:ext uri="{FF2B5EF4-FFF2-40B4-BE49-F238E27FC236}">
                <a16:creationId xmlns:a16="http://schemas.microsoft.com/office/drawing/2014/main" id="{707775AC-E978-4FD3-A4AA-393A8C1F4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6;p45" descr="BestGroupLogo-Azul_3d.png">
            <a:extLst>
              <a:ext uri="{FF2B5EF4-FFF2-40B4-BE49-F238E27FC236}">
                <a16:creationId xmlns:a16="http://schemas.microsoft.com/office/drawing/2014/main" id="{33E66874-84E8-4E74-8241-D192DFBEE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0;p45">
            <a:extLst>
              <a:ext uri="{FF2B5EF4-FFF2-40B4-BE49-F238E27FC236}">
                <a16:creationId xmlns:a16="http://schemas.microsoft.com/office/drawing/2014/main" id="{4A9D0615-06BD-4727-A4B0-FFF82A49DD39}"/>
              </a:ext>
            </a:extLst>
          </p:cNvPr>
          <p:cNvSpPr txBox="1"/>
          <p:nvPr/>
        </p:nvSpPr>
        <p:spPr>
          <a:xfrm>
            <a:off x="378153" y="1557525"/>
            <a:ext cx="8387693" cy="299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Uso do WhatsApp pessoal para Telemedicina (Leão </a:t>
            </a:r>
            <a:r>
              <a:rPr lang="pt-BR" sz="2400" b="0" i="1" u="none" strike="noStrike" baseline="0" dirty="0">
                <a:solidFill>
                  <a:srgbClr val="000000"/>
                </a:solidFill>
                <a:latin typeface="+mj-lt"/>
              </a:rPr>
              <a:t>et al.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+mj-lt"/>
              </a:rPr>
              <a:t>, 2018).</a:t>
            </a:r>
          </a:p>
        </p:txBody>
      </p:sp>
    </p:spTree>
    <p:extLst>
      <p:ext uri="{BB962C8B-B14F-4D97-AF65-F5344CB8AC3E}">
        <p14:creationId xmlns:p14="http://schemas.microsoft.com/office/powerpoint/2010/main" val="127431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D288260-B29D-457D-9C1E-606EA0750B64}"/>
              </a:ext>
            </a:extLst>
          </p:cNvPr>
          <p:cNvSpPr txBox="1"/>
          <p:nvPr/>
        </p:nvSpPr>
        <p:spPr>
          <a:xfrm>
            <a:off x="2823194" y="4835723"/>
            <a:ext cx="3497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 modificado de: Leão </a:t>
            </a:r>
            <a:r>
              <a:rPr lang="pt-BR" sz="1400" i="1" dirty="0">
                <a:latin typeface="+mj-lt"/>
              </a:rPr>
              <a:t>et al</a:t>
            </a:r>
            <a:r>
              <a:rPr lang="pt-BR" sz="1400" dirty="0">
                <a:latin typeface="+mj-lt"/>
              </a:rPr>
              <a:t>., 2018</a:t>
            </a:r>
            <a:r>
              <a:rPr lang="pt-BR" dirty="0">
                <a:latin typeface="+mj-lt"/>
              </a:rPr>
              <a:t>.</a:t>
            </a:r>
            <a:endParaRPr lang="pt-BR" sz="1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1E03D9-355E-4780-BA4A-4B529623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67" y="0"/>
            <a:ext cx="6993473" cy="48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48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14477</TotalTime>
  <Words>2085</Words>
  <Application>Microsoft Office PowerPoint</Application>
  <PresentationFormat>Apresentação na tela (16:9)</PresentationFormat>
  <Paragraphs>368</Paragraphs>
  <Slides>67</Slides>
  <Notes>65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67</vt:i4>
      </vt:variant>
    </vt:vector>
  </HeadingPairs>
  <TitlesOfParts>
    <vt:vector size="71" baseType="lpstr">
      <vt:lpstr>Calibri</vt:lpstr>
      <vt:lpstr>Arial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</dc:creator>
  <cp:lastModifiedBy>Rafael Abe</cp:lastModifiedBy>
  <cp:revision>1777</cp:revision>
  <dcterms:modified xsi:type="dcterms:W3CDTF">2024-12-18T14:15:22Z</dcterms:modified>
</cp:coreProperties>
</file>